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6" r:id="rId1"/>
  </p:sldMasterIdLst>
  <p:sldIdLst>
    <p:sldId id="256" r:id="rId2"/>
    <p:sldId id="257" r:id="rId3"/>
    <p:sldId id="258" r:id="rId4"/>
    <p:sldId id="259" r:id="rId5"/>
    <p:sldId id="262" r:id="rId6"/>
    <p:sldId id="260" r:id="rId7"/>
    <p:sldId id="261"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56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9A2B2A-AF34-4891-A4E5-E350A711BC8B}"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A2B2A-AF34-4891-A4E5-E350A711BC8B}"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A2B2A-AF34-4891-A4E5-E350A711BC8B}"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A2B2A-AF34-4891-A4E5-E350A711BC8B}"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9A2B2A-AF34-4891-A4E5-E350A711BC8B}"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99A2B2A-AF34-4891-A4E5-E350A711BC8B}"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9A2B2A-AF34-4891-A4E5-E350A711BC8B}" type="datetimeFigureOut">
              <a:rPr lang="en-US" smtClean="0"/>
              <a:pPr/>
              <a:t>10/25/12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9A2B2A-AF34-4891-A4E5-E350A711BC8B}" type="datetimeFigureOut">
              <a:rPr lang="en-US" smtClean="0"/>
              <a:pPr/>
              <a:t>10/25/12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A2B2A-AF34-4891-A4E5-E350A711BC8B}" type="datetimeFigureOut">
              <a:rPr lang="en-US" smtClean="0"/>
              <a:pPr/>
              <a:t>10/25/12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A2B2A-AF34-4891-A4E5-E350A711BC8B}"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0A28AE-4153-4089-97EF-F736F77173C0}"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A2B2A-AF34-4891-A4E5-E350A711BC8B}"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0A28AE-4153-4089-97EF-F736F77173C0}" type="slidenum">
              <a:rPr lang="en-US" smtClean="0"/>
              <a:pPr/>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F99A2B2A-AF34-4891-A4E5-E350A711BC8B}" type="datetimeFigureOut">
              <a:rPr lang="en-US" smtClean="0"/>
              <a:pPr/>
              <a:t>10/25/12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CB0A28AE-4153-4089-97EF-F736F77173C0}" type="slidenum">
              <a:rPr lang="en-US" smtClean="0"/>
              <a:pPr/>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Lst>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queerty.com/oktoberfest-seen-as-focal-point-for-germanys-same-sex-marriage-push-20120928/" TargetMode="External"/><Relationship Id="rId4" Type="http://schemas.openxmlformats.org/officeDocument/2006/relationships/hyperlink" Target="http://gay.americablog.com/2012/09/german-gays-use-oktoberfest-to-push-marriage-equality.html" TargetMode="External"/><Relationship Id="rId1" Type="http://schemas.openxmlformats.org/officeDocument/2006/relationships/slideLayout" Target="../slideLayouts/slideLayout2.xml"/><Relationship Id="rId2" Type="http://schemas.openxmlformats.org/officeDocument/2006/relationships/hyperlink" Target="http://www.minnpost.com/christian-science-monitor/2012/09/gay-germans-tap-oktoberfest-make-push-marriage-right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ktoberfest.de/manual/pano1/01_full_of.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470025"/>
          </a:xfrm>
        </p:spPr>
        <p:txBody>
          <a:bodyPr>
            <a:normAutofit fontScale="90000"/>
          </a:bodyPr>
          <a:lstStyle/>
          <a:p>
            <a:r>
              <a:rPr lang="en-US" dirty="0" smtClean="0"/>
              <a:t/>
            </a:r>
            <a:br>
              <a:rPr lang="en-US" dirty="0" smtClean="0"/>
            </a:br>
            <a:r>
              <a:rPr lang="en-US" dirty="0" smtClean="0"/>
              <a:t>Social Relationships: </a:t>
            </a:r>
            <a:br>
              <a:rPr lang="en-US" dirty="0" smtClean="0"/>
            </a:br>
            <a:r>
              <a:rPr lang="en-US" sz="4000" dirty="0" smtClean="0"/>
              <a:t>Gay Germans tap Oktoberfest to make push for marriage rights</a:t>
            </a:r>
            <a:r>
              <a:rPr lang="en-US" sz="3200" dirty="0" smtClean="0"/>
              <a:t/>
            </a:r>
            <a:br>
              <a:rPr lang="en-US" sz="3200" dirty="0" smtClean="0"/>
            </a:br>
            <a:endParaRPr lang="en-US" sz="3600" dirty="0"/>
          </a:p>
        </p:txBody>
      </p:sp>
      <p:sp>
        <p:nvSpPr>
          <p:cNvPr id="3" name="Subtitle 2"/>
          <p:cNvSpPr>
            <a:spLocks noGrp="1"/>
          </p:cNvSpPr>
          <p:nvPr>
            <p:ph type="subTitle" idx="1"/>
          </p:nvPr>
        </p:nvSpPr>
        <p:spPr/>
        <p:txBody>
          <a:bodyPr>
            <a:normAutofit/>
          </a:bodyPr>
          <a:lstStyle/>
          <a:p>
            <a:r>
              <a:rPr lang="en-US" dirty="0" smtClean="0"/>
              <a:t>By: Leila </a:t>
            </a:r>
            <a:r>
              <a:rPr lang="en-US" dirty="0" err="1" smtClean="0"/>
              <a:t>Becirevic</a:t>
            </a:r>
            <a:endParaRPr lang="en-US" dirty="0" smtClean="0"/>
          </a:p>
          <a:p>
            <a:r>
              <a:rPr lang="en-US" dirty="0" smtClean="0"/>
              <a:t>Period 1 </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886"/>
            <a:ext cx="7125113" cy="924475"/>
          </a:xfrm>
        </p:spPr>
        <p:txBody>
          <a:bodyPr/>
          <a:lstStyle/>
          <a:p>
            <a:r>
              <a:rPr lang="en-US" dirty="0" smtClean="0"/>
              <a:t>Citations </a:t>
            </a:r>
            <a:endParaRPr lang="en-US" dirty="0"/>
          </a:p>
        </p:txBody>
      </p:sp>
      <p:sp>
        <p:nvSpPr>
          <p:cNvPr id="3" name="Content Placeholder 2"/>
          <p:cNvSpPr>
            <a:spLocks noGrp="1"/>
          </p:cNvSpPr>
          <p:nvPr>
            <p:ph idx="1"/>
          </p:nvPr>
        </p:nvSpPr>
        <p:spPr>
          <a:xfrm>
            <a:off x="381000" y="1371600"/>
            <a:ext cx="7677355" cy="4953000"/>
          </a:xfrm>
        </p:spPr>
        <p:txBody>
          <a:bodyPr>
            <a:normAutofit fontScale="25000" lnSpcReduction="20000"/>
          </a:bodyPr>
          <a:lstStyle/>
          <a:p>
            <a:r>
              <a:rPr lang="en-US" sz="9600" dirty="0" smtClean="0"/>
              <a:t>Gay Germans Tap Oktoberfest to Make </a:t>
            </a:r>
            <a:r>
              <a:rPr lang="en-US" sz="9600" dirty="0"/>
              <a:t>P</a:t>
            </a:r>
            <a:r>
              <a:rPr lang="en-US" sz="9600" dirty="0" smtClean="0"/>
              <a:t>ush for Marriage Rights</a:t>
            </a:r>
          </a:p>
          <a:p>
            <a:pPr marL="0" indent="0">
              <a:buNone/>
            </a:pPr>
            <a:r>
              <a:rPr lang="en-US" sz="9600" dirty="0" smtClean="0">
                <a:hlinkClick r:id="rId2"/>
              </a:rPr>
              <a:t>http</a:t>
            </a:r>
            <a:r>
              <a:rPr lang="en-US" sz="9600" dirty="0">
                <a:hlinkClick r:id="rId2"/>
              </a:rPr>
              <a:t>://www.minnpost.com/christian-science-monitor/2012/09/gay-germans-tap-oktoberfest-make-push-marriage-rights</a:t>
            </a:r>
            <a:endParaRPr lang="en-US" sz="9600" dirty="0"/>
          </a:p>
          <a:p>
            <a:pPr lvl="0"/>
            <a:r>
              <a:rPr lang="en-US" sz="9600" dirty="0"/>
              <a:t>Oktoberfest Seen as Focal Point for Germany’s Same- Sex Marriage Push</a:t>
            </a:r>
          </a:p>
          <a:p>
            <a:pPr marL="0" indent="0">
              <a:buNone/>
            </a:pPr>
            <a:r>
              <a:rPr lang="en-US" sz="9600" dirty="0" smtClean="0">
                <a:hlinkClick r:id="rId3"/>
              </a:rPr>
              <a:t>http</a:t>
            </a:r>
            <a:r>
              <a:rPr lang="en-US" sz="9600" dirty="0">
                <a:hlinkClick r:id="rId3"/>
              </a:rPr>
              <a:t>://www.queerty.com/oktoberfest-seen-as-focal-point-for-germanys-same-sex-marriage-push-20120928/</a:t>
            </a:r>
            <a:endParaRPr lang="en-US" sz="9600" dirty="0"/>
          </a:p>
          <a:p>
            <a:pPr lvl="0"/>
            <a:r>
              <a:rPr lang="en-US" sz="9600" dirty="0"/>
              <a:t>German Gays use Oktoberfest to Push Marriage Equality </a:t>
            </a:r>
          </a:p>
          <a:p>
            <a:pPr marL="0" indent="0">
              <a:buNone/>
            </a:pPr>
            <a:r>
              <a:rPr lang="en-US" sz="9600" dirty="0" smtClean="0">
                <a:hlinkClick r:id="rId4"/>
              </a:rPr>
              <a:t>http</a:t>
            </a:r>
            <a:r>
              <a:rPr lang="en-US" sz="9600" dirty="0">
                <a:hlinkClick r:id="rId4"/>
              </a:rPr>
              <a:t>://gay.americablog.com/2012/09/german-gays-use-oktoberfest-to-push-marriage-equality.html</a:t>
            </a:r>
            <a:endParaRPr lang="en-US" sz="9600"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Rectangle 11"/>
          <p:cNvSpPr/>
          <p:nvPr/>
        </p:nvSpPr>
        <p:spPr>
          <a:xfrm rot="20190041">
            <a:off x="744654" y="504543"/>
            <a:ext cx="3907769" cy="110799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solidFill>
                    <a:srgbClr val="0070C0"/>
                  </a:solidFill>
                </a:ln>
                <a:solidFill>
                  <a:srgbClr val="0070C0"/>
                </a:solidFill>
                <a:effectLst>
                  <a:reflection blurRad="12700" stA="50000" endPos="50000" dist="5000" dir="5400000" sy="-100000" rotWithShape="0"/>
                </a:effectLst>
              </a:rPr>
              <a:t>Prost</a:t>
            </a:r>
            <a:endParaRPr lang="en-US" sz="6600" b="1" cap="all" spc="0" dirty="0">
              <a:ln w="0">
                <a:solidFill>
                  <a:srgbClr val="0070C0"/>
                </a:solidFill>
              </a:ln>
              <a:solidFill>
                <a:srgbClr val="0070C0"/>
              </a:solidFill>
              <a:effectLst>
                <a:reflection blurRad="12700" stA="50000" endPos="50000" dist="5000" dir="5400000" sy="-100000" rotWithShape="0"/>
              </a:effectLst>
            </a:endParaRPr>
          </a:p>
        </p:txBody>
      </p:sp>
      <p:sp>
        <p:nvSpPr>
          <p:cNvPr id="13" name="Rectangle 12"/>
          <p:cNvSpPr/>
          <p:nvPr/>
        </p:nvSpPr>
        <p:spPr>
          <a:xfrm>
            <a:off x="4539343" y="6324600"/>
            <a:ext cx="4572000" cy="461665"/>
          </a:xfrm>
          <a:prstGeom prst="rect">
            <a:avLst/>
          </a:prstGeom>
        </p:spPr>
        <p:txBody>
          <a:bodyPr>
            <a:spAutoFit/>
          </a:bodyPr>
          <a:lstStyle/>
          <a:p>
            <a:r>
              <a:rPr lang="en-US" sz="1200" dirty="0"/>
              <a:t>http://www.amusingplanet.com/2012/09/pictures-from-berlin-oktoberfest-2012.html</a:t>
            </a:r>
          </a:p>
        </p:txBody>
      </p:sp>
    </p:spTree>
  </p:cSld>
  <p:clrMapOvr>
    <a:masterClrMapping/>
  </p:clrMapOvr>
  <mc:AlternateContent xmlns:mc="http://schemas.openxmlformats.org/markup-compatibility/2006">
    <mc:Choice xmlns:p14="http://schemas.microsoft.com/office/powerpoint/2010/main" Requires="p14">
      <p:transition spd="slow" p14:dur="2000" advClick="0" advTm="180000"/>
    </mc:Choice>
    <mc:Fallback>
      <p:transition xmlns:p14="http://schemas.microsoft.com/office/powerpoint/2010/main" spd="slow" advClick="0" advTm="18000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534400" cy="6172200"/>
          </a:xfrm>
        </p:spPr>
        <p:txBody>
          <a:bodyPr>
            <a:normAutofit lnSpcReduction="10000"/>
          </a:bodyPr>
          <a:lstStyle/>
          <a:p>
            <a:r>
              <a:rPr lang="en-US" sz="2400" dirty="0" smtClean="0"/>
              <a:t>Christian Schröder</a:t>
            </a:r>
            <a:r>
              <a:rPr lang="en-US" sz="2400" dirty="0"/>
              <a:t> </a:t>
            </a:r>
            <a:r>
              <a:rPr lang="en-US" sz="2400" dirty="0" smtClean="0"/>
              <a:t>sat with his partner Thomas Hartmann and made a toast, “This is to the gays! The right to do this is what we fight for!”</a:t>
            </a:r>
          </a:p>
          <a:p>
            <a:r>
              <a:rPr lang="en-US" sz="2400" dirty="0" smtClean="0"/>
              <a:t>On the first Sunday of Oktoberfest, the Bräurosl beer tent in Munich was filled with merry Germans in lederhosen by early afternoon. </a:t>
            </a:r>
          </a:p>
          <a:p>
            <a:r>
              <a:rPr lang="en-US" sz="2400" dirty="0" smtClean="0"/>
              <a:t>Politics aren’t supposed to play a role in this 16 day event. It’s all about fun!</a:t>
            </a:r>
          </a:p>
          <a:p>
            <a:r>
              <a:rPr lang="en-US" sz="2400" dirty="0" smtClean="0"/>
              <a:t>“Gay Sunday” is a celebration at Oktoberfest that is dedicated to gays and lesbians. </a:t>
            </a:r>
          </a:p>
          <a:p>
            <a:r>
              <a:rPr lang="en-US" sz="2400" dirty="0" smtClean="0"/>
              <a:t>A Munich city council member and a Pink List gay rights party </a:t>
            </a:r>
            <a:r>
              <a:rPr lang="en-US" sz="2400" smtClean="0"/>
              <a:t>member said, </a:t>
            </a:r>
            <a:r>
              <a:rPr lang="en-US" sz="2400" dirty="0" smtClean="0"/>
              <a:t>“No one would want to see Oktoberfest become officially political, but just the fact that gays and lesbians can go there in lederhosen, can hold hands and kiss, does have political meaning.”</a:t>
            </a:r>
            <a:endParaRPr lang="en-US" sz="24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305800" cy="868362"/>
          </a:xfrm>
        </p:spPr>
        <p:txBody>
          <a:bodyPr>
            <a:normAutofit fontScale="90000"/>
          </a:bodyPr>
          <a:lstStyle/>
          <a:p>
            <a:r>
              <a:rPr lang="en-US" dirty="0" smtClean="0"/>
              <a:t>A German lady bringing out beer at Oktoberfest  </a:t>
            </a:r>
            <a:endParaRPr lang="en-US" dirty="0"/>
          </a:p>
        </p:txBody>
      </p:sp>
      <p:pic>
        <p:nvPicPr>
          <p:cNvPr id="4" name="Content Placeholder 3" descr="oktoberfest.jpg"/>
          <p:cNvPicPr>
            <a:picLocks noGrp="1" noChangeAspect="1"/>
          </p:cNvPicPr>
          <p:nvPr>
            <p:ph idx="1"/>
          </p:nvPr>
        </p:nvPicPr>
        <p:blipFill>
          <a:blip r:embed="rId2" cstate="print"/>
          <a:stretch>
            <a:fillRect/>
          </a:stretch>
        </p:blipFill>
        <p:spPr>
          <a:xfrm>
            <a:off x="1421101" y="1524000"/>
            <a:ext cx="5916196" cy="4335463"/>
          </a:xfrm>
        </p:spPr>
      </p:pic>
      <p:sp>
        <p:nvSpPr>
          <p:cNvPr id="5" name="TextBox 4"/>
          <p:cNvSpPr txBox="1"/>
          <p:nvPr/>
        </p:nvSpPr>
        <p:spPr>
          <a:xfrm>
            <a:off x="914400" y="6338500"/>
            <a:ext cx="7772400" cy="276999"/>
          </a:xfrm>
          <a:prstGeom prst="rect">
            <a:avLst/>
          </a:prstGeom>
          <a:noFill/>
        </p:spPr>
        <p:txBody>
          <a:bodyPr wrap="square" rtlCol="0">
            <a:spAutoFit/>
          </a:bodyPr>
          <a:lstStyle/>
          <a:p>
            <a:r>
              <a:rPr lang="en-US" sz="1200" dirty="0" smtClean="0"/>
              <a:t>http://www.minnpost.com/christian-science-monitor/2012/09/gay-germans-tap-oktoberfest-make-push-marriage-rights</a:t>
            </a: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10600" cy="5029200"/>
          </a:xfrm>
        </p:spPr>
        <p:txBody>
          <a:bodyPr>
            <a:normAutofit/>
          </a:bodyPr>
          <a:lstStyle/>
          <a:p>
            <a:r>
              <a:rPr lang="en-US" sz="2400" dirty="0" smtClean="0"/>
              <a:t>Gay Sunday is one of the most popular celebrations during Pink Oktoberfest.</a:t>
            </a:r>
          </a:p>
          <a:p>
            <a:r>
              <a:rPr lang="en-US" sz="2400" dirty="0" smtClean="0"/>
              <a:t>It has its roots in a the 1970s with the Munich Lions Club, an organization for gays.</a:t>
            </a:r>
          </a:p>
          <a:p>
            <a:r>
              <a:rPr lang="en-US" sz="2400" dirty="0" smtClean="0"/>
              <a:t>They organized a meet up during Oktoberfest’s first Sunday at the Bräurosl tent .</a:t>
            </a:r>
          </a:p>
          <a:p>
            <a:r>
              <a:rPr lang="en-US" sz="2400" dirty="0" smtClean="0"/>
              <a:t>The tent was supposedly named after the beer firm founder’s daughter.</a:t>
            </a:r>
          </a:p>
          <a:p>
            <a:r>
              <a:rPr lang="en-US" sz="2400" dirty="0" smtClean="0"/>
              <a:t>This shows how gays are becoming more involved in some of Germany’s most famous traditions. </a:t>
            </a:r>
            <a:endParaRPr lang="en-US" sz="24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panorama of one of the tents at Oktoberfest</a:t>
            </a:r>
            <a:endParaRPr lang="en-US" dirty="0"/>
          </a:p>
        </p:txBody>
      </p:sp>
      <p:sp>
        <p:nvSpPr>
          <p:cNvPr id="3" name="Content Placeholder 2"/>
          <p:cNvSpPr>
            <a:spLocks noGrp="1"/>
          </p:cNvSpPr>
          <p:nvPr>
            <p:ph idx="1"/>
          </p:nvPr>
        </p:nvSpPr>
        <p:spPr/>
        <p:txBody>
          <a:bodyPr/>
          <a:lstStyle/>
          <a:p>
            <a:pPr>
              <a:buNone/>
            </a:pPr>
            <a:r>
              <a:rPr lang="en-US" dirty="0" smtClean="0">
                <a:hlinkClick r:id="rId2"/>
              </a:rPr>
              <a:t> </a:t>
            </a:r>
          </a:p>
          <a:p>
            <a:pPr>
              <a:buNone/>
            </a:pPr>
            <a:r>
              <a:rPr lang="en-US" dirty="0" smtClean="0">
                <a:hlinkClick r:id="rId2"/>
              </a:rPr>
              <a:t> http://www.oktoberfest.de/manual/pano1/01_full_of.html</a:t>
            </a:r>
            <a:endParaRPr lang="en-US" dirty="0" smtClean="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82000" cy="5867400"/>
          </a:xfrm>
        </p:spPr>
        <p:txBody>
          <a:bodyPr>
            <a:normAutofit/>
          </a:bodyPr>
          <a:lstStyle/>
          <a:p>
            <a:r>
              <a:rPr lang="en-US" sz="2400" dirty="0" smtClean="0"/>
              <a:t>Politics have been more present in Oktoberfest because of the issue of same-sex marriage.</a:t>
            </a:r>
          </a:p>
          <a:p>
            <a:r>
              <a:rPr lang="en-US" sz="2400" dirty="0" smtClean="0"/>
              <a:t>The liberal Free Democratic Party, which has many gay members, has given its full support to same-sex marriage, but the more socially conservative Christian Democratic Union has not. </a:t>
            </a:r>
          </a:p>
          <a:p>
            <a:r>
              <a:rPr lang="en-US" sz="2400" dirty="0" smtClean="0"/>
              <a:t>Spain, Portugal, Sweden and Norway have already become marriage-equality countries. </a:t>
            </a:r>
          </a:p>
          <a:p>
            <a:r>
              <a:rPr lang="en-US" sz="2400" dirty="0" smtClean="0"/>
              <a:t>It is becoming less unusual to see gay couples in a Munich biergarten.</a:t>
            </a:r>
          </a:p>
          <a:p>
            <a:r>
              <a:rPr lang="en-US" sz="2400" dirty="0" smtClean="0"/>
              <a:t>5 million people come to the city each year.</a:t>
            </a:r>
          </a:p>
          <a:p>
            <a:endParaRPr lang="en-US" sz="2400" dirty="0" smtClean="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Bräurosl Tent  </a:t>
            </a:r>
            <a:endParaRPr lang="en-US" dirty="0"/>
          </a:p>
        </p:txBody>
      </p:sp>
      <p:pic>
        <p:nvPicPr>
          <p:cNvPr id="4" name="Content Placeholder 3" descr="oktoberfesttent.jpg"/>
          <p:cNvPicPr>
            <a:picLocks noGrp="1" noChangeAspect="1"/>
          </p:cNvPicPr>
          <p:nvPr>
            <p:ph idx="1"/>
          </p:nvPr>
        </p:nvPicPr>
        <p:blipFill>
          <a:blip r:embed="rId2" cstate="print"/>
          <a:stretch>
            <a:fillRect/>
          </a:stretch>
        </p:blipFill>
        <p:spPr>
          <a:xfrm>
            <a:off x="1219200" y="1600200"/>
            <a:ext cx="6248400" cy="4139565"/>
          </a:xfrm>
        </p:spPr>
      </p:pic>
      <p:sp>
        <p:nvSpPr>
          <p:cNvPr id="7" name="TextBox 6"/>
          <p:cNvSpPr txBox="1"/>
          <p:nvPr/>
        </p:nvSpPr>
        <p:spPr>
          <a:xfrm>
            <a:off x="1371600" y="2362200"/>
            <a:ext cx="5486400" cy="369332"/>
          </a:xfrm>
          <a:prstGeom prst="rect">
            <a:avLst/>
          </a:prstGeom>
          <a:noFill/>
        </p:spPr>
        <p:txBody>
          <a:bodyPr wrap="square" rtlCol="0">
            <a:spAutoFit/>
          </a:bodyPr>
          <a:lstStyle/>
          <a:p>
            <a:endParaRPr lang="en-US" dirty="0"/>
          </a:p>
        </p:txBody>
      </p:sp>
      <p:sp>
        <p:nvSpPr>
          <p:cNvPr id="8" name="TextBox 7"/>
          <p:cNvSpPr txBox="1"/>
          <p:nvPr/>
        </p:nvSpPr>
        <p:spPr>
          <a:xfrm>
            <a:off x="1752600" y="6262300"/>
            <a:ext cx="5715000" cy="276999"/>
          </a:xfrm>
          <a:prstGeom prst="rect">
            <a:avLst/>
          </a:prstGeom>
          <a:noFill/>
        </p:spPr>
        <p:txBody>
          <a:bodyPr wrap="square" rtlCol="0">
            <a:spAutoFit/>
          </a:bodyPr>
          <a:lstStyle/>
          <a:p>
            <a:r>
              <a:rPr lang="en-US" sz="1200" dirty="0" smtClean="0"/>
              <a:t>http://www.oktoberfest.de/de/article/Zelte/gro%C3%9Fe+Zelte/Br%C3%A4urosl+/181</a:t>
            </a:r>
            <a:endParaRPr lang="en-US" sz="12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125113" cy="924475"/>
          </a:xfrm>
        </p:spPr>
        <p:txBody>
          <a:bodyPr/>
          <a:lstStyle/>
          <a:p>
            <a:r>
              <a:rPr lang="en-US" dirty="0" smtClean="0"/>
              <a:t>Quiz</a:t>
            </a:r>
            <a:endParaRPr lang="en-US" dirty="0"/>
          </a:p>
        </p:txBody>
      </p:sp>
      <p:sp>
        <p:nvSpPr>
          <p:cNvPr id="3" name="Content Placeholder 2"/>
          <p:cNvSpPr>
            <a:spLocks noGrp="1"/>
          </p:cNvSpPr>
          <p:nvPr>
            <p:ph idx="1"/>
          </p:nvPr>
        </p:nvSpPr>
        <p:spPr/>
        <p:txBody>
          <a:bodyPr>
            <a:noAutofit/>
          </a:bodyPr>
          <a:lstStyle/>
          <a:p>
            <a:pPr marL="514350" indent="-514350">
              <a:buFont typeface="+mj-lt"/>
              <a:buAutoNum type="arabicPeriod"/>
            </a:pPr>
            <a:r>
              <a:rPr lang="en-US" sz="2400" dirty="0" smtClean="0"/>
              <a:t>When did Gay Sunday start?</a:t>
            </a:r>
          </a:p>
          <a:p>
            <a:pPr marL="514350" indent="-514350">
              <a:buFont typeface="+mj-lt"/>
              <a:buAutoNum type="alphaLcParenR"/>
            </a:pPr>
            <a:r>
              <a:rPr lang="en-US" sz="2400" dirty="0" smtClean="0"/>
              <a:t>1960s</a:t>
            </a:r>
          </a:p>
          <a:p>
            <a:pPr marL="514350" indent="-514350">
              <a:buFont typeface="+mj-lt"/>
              <a:buAutoNum type="alphaLcParenR"/>
            </a:pPr>
            <a:r>
              <a:rPr lang="en-US" sz="2400" dirty="0" smtClean="0"/>
              <a:t>1970s</a:t>
            </a:r>
          </a:p>
          <a:p>
            <a:pPr marL="514350" indent="-514350">
              <a:buFont typeface="+mj-lt"/>
              <a:buAutoNum type="alphaLcParenR"/>
            </a:pPr>
            <a:r>
              <a:rPr lang="en-US" sz="2400" dirty="0" smtClean="0"/>
              <a:t>1980s</a:t>
            </a:r>
          </a:p>
          <a:p>
            <a:pPr marL="514350" indent="-514350">
              <a:buNone/>
            </a:pPr>
            <a:endParaRPr lang="en-US" sz="2400" dirty="0"/>
          </a:p>
          <a:p>
            <a:pPr marL="514350" indent="-514350">
              <a:buNone/>
            </a:pPr>
            <a:r>
              <a:rPr lang="en-US" sz="2400" dirty="0" smtClean="0"/>
              <a:t>2.Which tent do they meet up in?</a:t>
            </a:r>
          </a:p>
          <a:p>
            <a:pPr marL="514350" indent="-514350">
              <a:buFont typeface="+mj-lt"/>
              <a:buAutoNum type="alphaLcParenR"/>
            </a:pPr>
            <a:r>
              <a:rPr lang="en-US" sz="2400" dirty="0" smtClean="0"/>
              <a:t>Schottenhamel</a:t>
            </a:r>
          </a:p>
          <a:p>
            <a:pPr marL="514350" indent="-514350">
              <a:buFont typeface="+mj-lt"/>
              <a:buAutoNum type="alphaLcParenR"/>
            </a:pPr>
            <a:r>
              <a:rPr lang="en-US" sz="2400" dirty="0" smtClean="0"/>
              <a:t>Hippodrom</a:t>
            </a:r>
          </a:p>
          <a:p>
            <a:pPr marL="514350" indent="-514350">
              <a:buFont typeface="+mj-lt"/>
              <a:buAutoNum type="alphaLcParenR"/>
            </a:pPr>
            <a:r>
              <a:rPr lang="en-US" sz="2400" dirty="0" smtClean="0"/>
              <a:t>Bräurosl </a:t>
            </a:r>
            <a:br>
              <a:rPr lang="en-US" sz="2400" dirty="0" smtClean="0"/>
            </a:br>
            <a:endParaRPr lang="en-US" sz="24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Answers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400" dirty="0"/>
              <a:t>b</a:t>
            </a:r>
            <a:r>
              <a:rPr lang="en-US" sz="2400" dirty="0" smtClean="0"/>
              <a:t>) 1970s</a:t>
            </a:r>
          </a:p>
          <a:p>
            <a:pPr marL="514350" indent="-514350">
              <a:buFont typeface="+mj-lt"/>
              <a:buAutoNum type="arabicPeriod"/>
            </a:pPr>
            <a:endParaRPr lang="en-US" sz="2400" dirty="0"/>
          </a:p>
          <a:p>
            <a:pPr marL="514350" indent="-514350">
              <a:buFont typeface="+mj-lt"/>
              <a:buAutoNum type="arabicPeriod"/>
            </a:pPr>
            <a:r>
              <a:rPr lang="en-US" sz="2400" dirty="0" smtClean="0"/>
              <a:t>c) Bräurosl </a:t>
            </a:r>
          </a:p>
          <a:p>
            <a:pPr marL="514350" indent="-514350">
              <a:buFont typeface="+mj-lt"/>
              <a:buAutoNum type="arabicPeriod"/>
            </a:pP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0"/>
    </mc:Choice>
    <mc:Fallback>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163</TotalTime>
  <Words>575</Words>
  <Application>Microsoft Macintosh PowerPoint</Application>
  <PresentationFormat>On-screen Show (4:3)</PresentationFormat>
  <Paragraphs>48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Autumn</vt:lpstr>
      <vt:lpstr> Social Relationships:  Gay Germans tap Oktoberfest to make push for marriage rights </vt:lpstr>
      <vt:lpstr>PowerPoint Presentation</vt:lpstr>
      <vt:lpstr>A German lady bringing out beer at Oktoberfest  </vt:lpstr>
      <vt:lpstr>PowerPoint Presentation</vt:lpstr>
      <vt:lpstr>A panorama of one of the tents at Oktoberfest</vt:lpstr>
      <vt:lpstr>PowerPoint Presentation</vt:lpstr>
      <vt:lpstr>The Bräurosl Tent  </vt:lpstr>
      <vt:lpstr>Quiz</vt:lpstr>
      <vt:lpstr>Answers </vt:lpstr>
      <vt:lpstr>Citations </vt:lpstr>
      <vt:lpstr>PowerPoint Presentation</vt:lpstr>
    </vt:vector>
  </TitlesOfParts>
  <Company>SCS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Social Relationships:  Gay Germans tap Oktoberfest to make push for marriage rights </dc:title>
  <dc:creator>SCSadmin</dc:creator>
  <cp:lastModifiedBy>rr</cp:lastModifiedBy>
  <cp:revision>25</cp:revision>
  <dcterms:created xsi:type="dcterms:W3CDTF">2012-10-22T11:46:18Z</dcterms:created>
  <dcterms:modified xsi:type="dcterms:W3CDTF">2012-10-26T01:49:24Z</dcterms:modified>
</cp:coreProperties>
</file>